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69" r:id="rId13"/>
    <p:sldId id="263" r:id="rId14"/>
    <p:sldId id="264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mitropolia42.ru/161389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eschool.kuz-edu.ru/%D1%83%D1%87%D0%B5%D0%BD%D0%B8%D0%BA%D0%B0%D0%BC.html?set_mode=resource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tkourdakova@mail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27321"/>
            <a:ext cx="7198568" cy="144016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«ФГОС НОО 2021: нововведения, перспективы реализации»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988840"/>
            <a:ext cx="7016824" cy="4392488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Проблемные вопросы:</a:t>
            </a:r>
          </a:p>
          <a:p>
            <a:pPr algn="just"/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Нормативное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правовое обеспечение ФГОС НОО 2021</a:t>
            </a:r>
          </a:p>
          <a:p>
            <a:pPr algn="just"/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Планируемые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результаты освоения программы НОО и их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оценивание</a:t>
            </a:r>
          </a:p>
          <a:p>
            <a:pPr algn="just"/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 Информационно-коммуникационные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технологии в реализации ФГОС НОО 2021</a:t>
            </a:r>
          </a:p>
          <a:p>
            <a:pPr algn="just"/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4. Проектирование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рабочих программ учебных предметов</a:t>
            </a:r>
          </a:p>
        </p:txBody>
      </p:sp>
    </p:spTree>
    <p:extLst>
      <p:ext uri="{BB962C8B-B14F-4D97-AF65-F5344CB8AC3E}">
        <p14:creationId xmlns:p14="http://schemas.microsoft.com/office/powerpoint/2010/main" xmlns="" val="2041311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Направление  «Выполнение и поддержка одаренных детей»</a:t>
            </a:r>
            <a:endParaRPr lang="ru-RU" sz="2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701280"/>
          </a:xfrm>
        </p:spPr>
        <p:txBody>
          <a:bodyPr>
            <a:normAutofit/>
          </a:bodyPr>
          <a:lstStyle/>
          <a:p>
            <a:pPr marL="539496" indent="-457200" algn="just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Веб-семинар 09.09.2021 с 13.00 ч. «Творческие конкурсы по ИЗО для обучающихся»</a:t>
            </a:r>
          </a:p>
          <a:p>
            <a:pPr marL="539496" indent="-457200" algn="just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Веб-семинар 19.04.2022 с 13.00ч «Роль внеурочной деятельности в поддержке талантливых учащихся»</a:t>
            </a:r>
          </a:p>
          <a:p>
            <a:pPr marL="539496" indent="-457200" algn="just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Семинар  МБОУ «Гимназия №25 Кемерово» «Образовательный маршрут музыкального творческого коллектива как средство совершенствования профессиональной компетенции учителя музыки»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8790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Направление «Конкурсы профессионального мастерства: от организации до экспертизы»</a:t>
            </a:r>
            <a:endParaRPr lang="ru-RU" sz="2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9496" indent="-457200" algn="just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Веб-семинар 31.01.2022  с 15.00 ч. «Требования к участию в областном конкурсе  «Художественное  творчество педагогов»</a:t>
            </a:r>
          </a:p>
          <a:p>
            <a:pPr marL="539496" indent="-457200" algn="just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Веб-семинар 11.05.2022 с 15.00 ч.  Анализ творческих работ областного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конкурса «Художественное  творчество педагогов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400" b="1" dirty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ru-RU" sz="2400" b="1" dirty="0" smtClean="0">
              <a:solidFill>
                <a:srgbClr val="4F271C">
                  <a:satMod val="130000"/>
                </a:srgb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82296" indent="0" algn="ctr">
              <a:buNone/>
            </a:pPr>
            <a:r>
              <a:rPr lang="ru-RU" sz="2400" b="1" dirty="0" smtClean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Курсы повышения квалификации для учителей ИЗО, музыки, МХК</a:t>
            </a:r>
            <a:endParaRPr lang="ru-RU" sz="2400" b="1" dirty="0">
              <a:solidFill>
                <a:srgbClr val="4F271C">
                  <a:satMod val="130000"/>
                </a:srgb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ru-RU" sz="2000" dirty="0" smtClean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15.09-15.11.2021 (дистанционные)  24 часа</a:t>
            </a:r>
          </a:p>
          <a:p>
            <a:pPr marL="82296" indent="0" algn="just">
              <a:buNone/>
            </a:pPr>
            <a:r>
              <a:rPr lang="ru-RU" sz="2000" dirty="0" smtClean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18.10 -03.11.2021 курсы с профилакторием 120  часов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5475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222222"/>
                </a:solidFill>
                <a:effectLst/>
                <a:latin typeface="Times New Roman" pitchFamily="18" charset="0"/>
                <a:cs typeface="Times New Roman" pitchFamily="18" charset="0"/>
              </a:rPr>
              <a:t>Дан старт XVII Международному конкурсу детского творчества «Красота Божьего мира»</a:t>
            </a:r>
            <a:endParaRPr lang="ru-RU" sz="2800" b="1" i="0" dirty="0">
              <a:solidFill>
                <a:srgbClr val="22222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mitropolia42.ru/161389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1331640" y="2132856"/>
            <a:ext cx="7300699" cy="4279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63903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272231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effectLst/>
                <a:latin typeface="Times New Roman" pitchFamily="18" charset="0"/>
                <a:cs typeface="Times New Roman" pitchFamily="18" charset="0"/>
              </a:rPr>
              <a:t>Методики В.В. Емельянова и Н.А. </a:t>
            </a:r>
            <a:r>
              <a:rPr lang="ru-RU" sz="2000" b="1" dirty="0">
                <a:effectLst/>
                <a:latin typeface="Times New Roman" pitchFamily="18" charset="0"/>
                <a:cs typeface="Times New Roman" pitchFamily="18" charset="0"/>
              </a:rPr>
              <a:t>Трофимовой </a:t>
            </a:r>
            <a:r>
              <a:rPr lang="ru-RU" sz="2000" b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Емельянова — это комплекс теоретических знаний и практических упражнений, сочетающих в себе как методику преподавания техники вокала, так и дефектологические приёмы охраны и восстановления голосового аппарата, а также научное направление в исследовании голоса и вокальной...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ЭОР «Распевание Вокально-хоровые упражнения»</a:t>
            </a:r>
            <a:endParaRPr lang="ru-RU" sz="2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3356992"/>
            <a:ext cx="7314016" cy="2027312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://eschool.kuz-edu.ru/%</a:t>
            </a:r>
            <a:r>
              <a:rPr lang="en-US" dirty="0" smtClean="0">
                <a:hlinkClick r:id="rId2"/>
              </a:rPr>
              <a:t>D1%83%D1%87%D0%B5%D0%BD%D0%B8%D0%BA%D0%B0%D0%BC.html?set_mode=resources</a:t>
            </a:r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05005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260648"/>
            <a:ext cx="7674056" cy="5987752"/>
          </a:xfrm>
        </p:spPr>
        <p:txBody>
          <a:bodyPr/>
          <a:lstStyle/>
          <a:p>
            <a:r>
              <a:rPr lang="ru-RU" dirty="0" smtClean="0"/>
              <a:t>Техника «Квадратура»</a:t>
            </a:r>
          </a:p>
          <a:p>
            <a:r>
              <a:rPr lang="ru-RU" dirty="0" smtClean="0"/>
              <a:t>Техника «Вазы и лица»</a:t>
            </a:r>
          </a:p>
          <a:p>
            <a:r>
              <a:rPr lang="ru-RU" dirty="0" smtClean="0"/>
              <a:t>Техника «Перевернутое рисование»</a:t>
            </a:r>
          </a:p>
          <a:p>
            <a:r>
              <a:rPr lang="ru-RU" dirty="0" smtClean="0"/>
              <a:t>Техника «Геометрия»</a:t>
            </a:r>
          </a:p>
          <a:p>
            <a:r>
              <a:rPr lang="ru-RU" dirty="0" smtClean="0"/>
              <a:t>Техника «Незаконченный рисунок»</a:t>
            </a:r>
          </a:p>
          <a:p>
            <a:r>
              <a:rPr lang="ru-RU" dirty="0" smtClean="0"/>
              <a:t>Техника «Зеркальное рисование»</a:t>
            </a:r>
          </a:p>
          <a:p>
            <a:r>
              <a:rPr lang="ru-RU" dirty="0" smtClean="0"/>
              <a:t>Техника «Рисование левой руки»</a:t>
            </a:r>
          </a:p>
          <a:p>
            <a:r>
              <a:rPr lang="ru-RU" dirty="0" smtClean="0"/>
              <a:t>Техника «Ленивые восьмерки»</a:t>
            </a:r>
          </a:p>
          <a:p>
            <a:r>
              <a:rPr lang="ru-RU" dirty="0" smtClean="0"/>
              <a:t>«Техника «Слон»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414356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Приглашаю к сотрудничеству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>
                <a:hlinkClick r:id="rId2"/>
              </a:rPr>
              <a:t>tkourdakova@mail.ru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4546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solidFill>
                  <a:srgbClr val="4F271C">
                    <a:satMod val="130000"/>
                  </a:srgbClr>
                </a:solidFill>
                <a:latin typeface="Times New Roman" pitchFamily="18" charset="0"/>
                <a:cs typeface="Times New Roman" pitchFamily="18" charset="0"/>
              </a:rPr>
              <a:t>«ФГОС НОО 2021: нововведения, перспективы реализации»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Приказ об утверждении ФГОСООО от 31.05.2021 г. №287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Вступает в силу с 01.09.2022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Официальный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переход на новые ФГОС состоится в сентябре 2021 года. Упор в них делается на уточнении требований к учащимся. До сих пор в документы включались лишь общие рекомендации: школа сама могла определять, когда и что изучать. Программы различались, и было сложно оценивать результаты: вроде бы ЕГЭ для всех один, а нужных знаний кому-то не хватает.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7043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Олеся\Desktop\21-22 год конкурсы\5efc7e0dfdf2cc1b8c5632c1_pXIJsiZXXh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52388"/>
            <a:ext cx="9753600" cy="696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9991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Олеся\Desktop\21-22 год конкурсы\5efc7d137616e98316bd919c_BSLHmQz8Tsc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6796" y="0"/>
            <a:ext cx="9083292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83190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Требования ФГОС третьего поколения содержат: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четкие </a:t>
            </a:r>
            <a:r>
              <a:rPr lang="ru-RU" dirty="0"/>
              <a:t>обязательства детского сада, школ, вузов перед учащимися и их семьями;</a:t>
            </a:r>
          </a:p>
          <a:p>
            <a:pPr algn="just"/>
            <a:r>
              <a:rPr lang="ru-RU" dirty="0" smtClean="0"/>
              <a:t>список </a:t>
            </a:r>
            <a:r>
              <a:rPr lang="ru-RU" dirty="0"/>
              <a:t>навыков ученика в рамках школьных дисциплин </a:t>
            </a:r>
            <a:r>
              <a:rPr lang="ru-RU" dirty="0" smtClean="0"/>
              <a:t>-решать</a:t>
            </a:r>
            <a:r>
              <a:rPr lang="ru-RU" dirty="0"/>
              <a:t>, доказывать, оперировать понятиями, а также рекомендации по развитию этих навыков;</a:t>
            </a:r>
          </a:p>
          <a:p>
            <a:pPr algn="just"/>
            <a:r>
              <a:rPr lang="ru-RU" dirty="0" smtClean="0"/>
              <a:t>конкретные </a:t>
            </a:r>
            <a:r>
              <a:rPr lang="ru-RU" dirty="0"/>
              <a:t>результаты, которых должен достичь ученик, </a:t>
            </a:r>
            <a:r>
              <a:rPr lang="ru-RU" dirty="0" smtClean="0"/>
              <a:t>- </a:t>
            </a:r>
            <a:r>
              <a:rPr lang="ru-RU" dirty="0"/>
              <a:t>сколько слов узнать за год, какие сочинения писать;</a:t>
            </a:r>
          </a:p>
          <a:p>
            <a:pPr algn="just"/>
            <a:r>
              <a:rPr lang="ru-RU" dirty="0" smtClean="0"/>
              <a:t>указания</a:t>
            </a:r>
            <a:r>
              <a:rPr lang="ru-RU" dirty="0"/>
              <a:t>, какие знания в какой момент нужно освоить ребенку </a:t>
            </a:r>
            <a:r>
              <a:rPr lang="ru-RU" dirty="0" smtClean="0"/>
              <a:t>- </a:t>
            </a:r>
            <a:r>
              <a:rPr lang="ru-RU" dirty="0"/>
              <a:t>причем, менять содержание тем не рекомендовано;</a:t>
            </a:r>
          </a:p>
          <a:p>
            <a:pPr algn="just"/>
            <a:r>
              <a:rPr lang="ru-RU" dirty="0" smtClean="0"/>
              <a:t>время</a:t>
            </a:r>
            <a:r>
              <a:rPr lang="ru-RU" dirty="0"/>
              <a:t>, необходимое для реализации основных образовательных и воспитательных программ;</a:t>
            </a:r>
          </a:p>
          <a:p>
            <a:pPr algn="just"/>
            <a:r>
              <a:rPr lang="ru-RU" dirty="0" smtClean="0"/>
              <a:t>данные </a:t>
            </a:r>
            <a:r>
              <a:rPr lang="ru-RU" dirty="0"/>
              <a:t>по коррекционной работе с детьми с ОВЗ.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48847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>
                <a:effectLst/>
                <a:latin typeface="Times New Roman" pitchFamily="18" charset="0"/>
                <a:cs typeface="Times New Roman" pitchFamily="18" charset="0"/>
              </a:rPr>
              <a:t>Для формирования программы по своему предмету учитель должен: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>
            <a:normAutofit fontScale="77500" lnSpcReduction="20000"/>
          </a:bodyPr>
          <a:lstStyle/>
          <a:p>
            <a:pPr marL="82296" indent="0" algn="just">
              <a:buNone/>
            </a:pPr>
            <a:r>
              <a:rPr lang="ru-RU" dirty="0"/>
              <a:t>1.	Изучить ФГОС соответствующего уровня образования для понимания того, какими знаниями должен будет обладать ученик. Узнать требования к целям программы, задачам обучения.</a:t>
            </a:r>
          </a:p>
          <a:p>
            <a:pPr marL="82296" indent="0" algn="just">
              <a:buNone/>
            </a:pPr>
            <a:r>
              <a:rPr lang="ru-RU" dirty="0"/>
              <a:t>2.	Установить порядок изучения учебного материала.</a:t>
            </a:r>
          </a:p>
          <a:p>
            <a:pPr marL="82296" indent="0" algn="just">
              <a:buNone/>
            </a:pPr>
            <a:r>
              <a:rPr lang="ru-RU" dirty="0"/>
              <a:t>3.	Распределить общее количество часов на все темы и разделы.</a:t>
            </a:r>
          </a:p>
          <a:p>
            <a:pPr marL="82296" indent="0" algn="just">
              <a:buNone/>
            </a:pPr>
            <a:r>
              <a:rPr lang="ru-RU" dirty="0"/>
              <a:t>4.	Включить в программу региональные материалы.</a:t>
            </a:r>
          </a:p>
          <a:p>
            <a:pPr marL="82296" indent="0" algn="just">
              <a:buNone/>
            </a:pPr>
            <a:r>
              <a:rPr lang="ru-RU" dirty="0"/>
              <a:t>5.	Использовать формы обучения, педагогические технологии, методы контроля.</a:t>
            </a:r>
          </a:p>
          <a:p>
            <a:pPr marL="82296" indent="0" algn="just">
              <a:buNone/>
            </a:pPr>
            <a:r>
              <a:rPr lang="ru-RU" dirty="0"/>
              <a:t>6.	В указанные сроки предоставить программу на экспертизу и согласовать ее.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36302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404664"/>
            <a:ext cx="7530040" cy="93610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effectLst/>
                <a:latin typeface="Times New Roman" pitchFamily="18" charset="0"/>
                <a:cs typeface="Times New Roman" pitchFamily="18" charset="0"/>
              </a:rPr>
              <a:t>ФГОС устанавливает требования и к структуре программы по учебным дисциплинам. В ней должно быть:</a:t>
            </a:r>
            <a:r>
              <a:rPr lang="ru-RU" sz="2400" b="1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место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дисциплины в общем плане;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дисциплины или курса, а также результаты его освоения;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необходимое для обучения как с методической точки зрения, так и с материально-технической стороны;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указано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какая литература обязательна к изучению.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34064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Основные направления деятельности кафедры по реализации художественно-эстетического образования в школе</a:t>
            </a:r>
            <a:endParaRPr lang="ru-RU" sz="2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Направление «Концепции преподавания учебных предметов»:</a:t>
            </a:r>
          </a:p>
          <a:p>
            <a:pPr marL="82296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Веб – семинар 06.10.2021 с 13.00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 «Практика  координации внеурочной деятельности и дополнительного образования в городе как основа системы художественно-эстетического развития»</a:t>
            </a:r>
          </a:p>
          <a:p>
            <a:pPr marL="82296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Педагогическая мастерская 15.12. 2021 с 11.00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КРИПКиПРО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«Использование краеведческого материала на уроках ПО «Искусство» и во внеурочной деятельности»</a:t>
            </a:r>
          </a:p>
          <a:p>
            <a:pPr marL="82296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3.Воркшоп 18.03.2022 с 11.00 ч. Ленинск-Кузнецк ГО «Социокультурный проект как форма мотивации обучающихся к освоению ПО «Искусство» на уроках и внеурочной деятельности»</a:t>
            </a:r>
          </a:p>
          <a:p>
            <a:pPr marL="82296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Воркшоп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24.03.2022 с 11.00 ч Анжеро-Судженский ГО «Эффективные практики преподавании искусства и во внеурочной деятельности»</a:t>
            </a:r>
          </a:p>
          <a:p>
            <a:pPr marL="539496" indent="-457200">
              <a:buAutoNum type="arabicPeriod" startAt="3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5376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Направление  «Реализация ФГОС в образовательных организациях»</a:t>
            </a:r>
            <a:endParaRPr lang="ru-RU" sz="2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26112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Митап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15.02.2022 с 11.00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КРИПКиПРО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«Эффективность использования ИКТ и ЭОР на уроках ПО «Искусство» и во внеурочной деятельности»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2636912"/>
            <a:ext cx="63367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Направление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«Эффективные практики обучения в деятельности педагога»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3645024"/>
            <a:ext cx="7200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Веб-семинар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22.09.2021 в 15.00 «Основные направления плана по реализации Концепции преподавания ПО «Искусства» в ОО Кузбасса на 2021-2022 учебный год»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  Веб-семинар 13.04.2021 в 13.00 «Интерактивные технологии  реализации ПО «Искусство» успешные практики и проблемы»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94967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640</TotalTime>
  <Words>708</Words>
  <Application>Microsoft Office PowerPoint</Application>
  <PresentationFormat>Экран (4:3)</PresentationFormat>
  <Paragraphs>71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«ФГОС НОО 2021: нововведения, перспективы реализации»</vt:lpstr>
      <vt:lpstr>«ФГОС НОО 2021: нововведения, перспективы реализации»</vt:lpstr>
      <vt:lpstr>Слайд 3</vt:lpstr>
      <vt:lpstr>Слайд 4</vt:lpstr>
      <vt:lpstr>Требования ФГОС третьего поколения содержат:</vt:lpstr>
      <vt:lpstr>Для формирования программы по своему предмету учитель должен:</vt:lpstr>
      <vt:lpstr>ФГОС устанавливает требования и к структуре программы по учебным дисциплинам. В ней должно быть:  </vt:lpstr>
      <vt:lpstr>Основные направления деятельности кафедры по реализации художественно-эстетического образования в школе</vt:lpstr>
      <vt:lpstr>Направление  «Реализация ФГОС в образовательных организациях»</vt:lpstr>
      <vt:lpstr>Направление  «Выполнение и поддержка одаренных детей»</vt:lpstr>
      <vt:lpstr>Направление «Конкурсы профессионального мастерства: от организации до экспертизы»</vt:lpstr>
      <vt:lpstr>Дан старт XVII Международному конкурсу детского творчества «Красота Божьего мира»</vt:lpstr>
      <vt:lpstr>Методики В.В. Емельянова и Н.А. Трофимовой   Метод Емельянова — это комплекс теоретических знаний и практических упражнений, сочетающих в себе как методику преподавания техники вокала, так и дефектологические приёмы охраны и восстановления голосового аппарата, а также научное направление в исследовании голоса и вокальной...  ЭОР «Распевание Вокально-хоровые упражнения»</vt:lpstr>
      <vt:lpstr>Слайд 14</vt:lpstr>
      <vt:lpstr>Приглашаю к сотрудничеству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Олеся</dc:creator>
  <cp:lastModifiedBy>Admin</cp:lastModifiedBy>
  <cp:revision>28</cp:revision>
  <dcterms:created xsi:type="dcterms:W3CDTF">2021-08-18T05:30:40Z</dcterms:created>
  <dcterms:modified xsi:type="dcterms:W3CDTF">2021-09-21T06:31:26Z</dcterms:modified>
</cp:coreProperties>
</file>